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0" r:id="rId4"/>
    <p:sldId id="272" r:id="rId5"/>
    <p:sldId id="263" r:id="rId6"/>
    <p:sldId id="264" r:id="rId7"/>
    <p:sldId id="273" r:id="rId8"/>
    <p:sldId id="260" r:id="rId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9" autoAdjust="0"/>
    <p:restoredTop sz="94660"/>
  </p:normalViewPr>
  <p:slideViewPr>
    <p:cSldViewPr snapToGrid="0">
      <p:cViewPr varScale="1">
        <p:scale>
          <a:sx n="76" d="100"/>
          <a:sy n="76" d="100"/>
        </p:scale>
        <p:origin x="126" y="82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EB2B2-775A-498D-96BD-240F894F7D48}"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EB2B2-775A-498D-96BD-240F894F7D48}" type="datetimeFigureOut">
              <a:rPr lang="en-US" smtClean="0"/>
              <a:t>10/17/2018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EB2B2-775A-498D-96BD-240F894F7D48}" type="datetimeFigureOut">
              <a:rPr lang="en-US" smtClean="0"/>
              <a:t>10/17/2018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10/17/2018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10/17/2018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lstStyle/>
          <a:p>
            <a:r>
              <a:rPr lang="en-US" b="1" i="1" dirty="0" smtClean="0">
                <a:solidFill>
                  <a:schemeClr val="accent6">
                    <a:lumMod val="75000"/>
                  </a:schemeClr>
                </a:solidFill>
              </a:rPr>
              <a:t>Woodland Public Schools</a:t>
            </a:r>
            <a:endParaRPr lang="en-US" b="1" i="1" dirty="0">
              <a:solidFill>
                <a:schemeClr val="accent6">
                  <a:lumMod val="75000"/>
                </a:schemeClr>
              </a:solidFill>
            </a:endParaRPr>
          </a:p>
        </p:txBody>
      </p:sp>
      <p:sp>
        <p:nvSpPr>
          <p:cNvPr id="3" name="Subtitle 2"/>
          <p:cNvSpPr>
            <a:spLocks noGrp="1"/>
          </p:cNvSpPr>
          <p:nvPr>
            <p:ph type="subTitle" idx="1"/>
          </p:nvPr>
        </p:nvSpPr>
        <p:spPr>
          <a:xfrm>
            <a:off x="1373745" y="3848668"/>
            <a:ext cx="9144000" cy="1655762"/>
          </a:xfrm>
        </p:spPr>
        <p:txBody>
          <a:bodyPr>
            <a:normAutofit/>
          </a:bodyPr>
          <a:lstStyle/>
          <a:p>
            <a:r>
              <a:rPr lang="en-US" sz="3600" dirty="0" smtClean="0">
                <a:solidFill>
                  <a:schemeClr val="accent6">
                    <a:lumMod val="75000"/>
                  </a:schemeClr>
                </a:solidFill>
              </a:rPr>
              <a:t>Facilities </a:t>
            </a:r>
            <a:r>
              <a:rPr lang="en-US" sz="3600" dirty="0">
                <a:solidFill>
                  <a:schemeClr val="accent6">
                    <a:lumMod val="75000"/>
                  </a:schemeClr>
                </a:solidFill>
              </a:rPr>
              <a:t>and </a:t>
            </a:r>
            <a:r>
              <a:rPr lang="en-US" sz="3600" dirty="0" smtClean="0">
                <a:solidFill>
                  <a:schemeClr val="accent6">
                    <a:lumMod val="75000"/>
                  </a:schemeClr>
                </a:solidFill>
              </a:rPr>
              <a:t>Safety Report</a:t>
            </a:r>
          </a:p>
          <a:p>
            <a:r>
              <a:rPr lang="en-US" sz="3600" dirty="0" smtClean="0">
                <a:solidFill>
                  <a:schemeClr val="accent6">
                    <a:lumMod val="75000"/>
                  </a:schemeClr>
                </a:solidFill>
              </a:rPr>
              <a:t>September 2018  </a:t>
            </a:r>
            <a:endParaRPr lang="en-US" sz="3600" dirty="0">
              <a:solidFill>
                <a:schemeClr val="accent6">
                  <a:lumMod val="75000"/>
                </a:schemeClr>
              </a:solidFill>
            </a:endParaRPr>
          </a:p>
        </p:txBody>
      </p:sp>
    </p:spTree>
    <p:extLst>
      <p:ext uri="{BB962C8B-B14F-4D97-AF65-F5344CB8AC3E}">
        <p14:creationId xmlns:p14="http://schemas.microsoft.com/office/powerpoint/2010/main" val="11562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7383" y="154224"/>
            <a:ext cx="11727957" cy="1242648"/>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r>
              <a:rPr lang="en-US" sz="2400" i="1" dirty="0" smtClean="0">
                <a:latin typeface="Calibri" panose="020F0502020204030204" pitchFamily="34" charset="0"/>
                <a:ea typeface="Calibri" panose="020F0502020204030204" pitchFamily="34" charset="0"/>
                <a:cs typeface="Times New Roman" panose="02020603050405020304" pitchFamily="18" charset="0"/>
              </a:rPr>
              <a:t>Continued </a:t>
            </a:r>
            <a:endParaRPr lang="en-US" sz="2400" i="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277383" y="563182"/>
            <a:ext cx="11388642" cy="729430"/>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 name="Rectangle 1"/>
          <p:cNvSpPr/>
          <p:nvPr/>
        </p:nvSpPr>
        <p:spPr>
          <a:xfrm>
            <a:off x="277383" y="1381098"/>
            <a:ext cx="10770832" cy="4708981"/>
          </a:xfrm>
          <a:prstGeom prst="rect">
            <a:avLst/>
          </a:prstGeom>
        </p:spPr>
        <p:txBody>
          <a:bodyPr wrap="square">
            <a:spAutoFit/>
          </a:bodyPr>
          <a:lstStyle/>
          <a:p>
            <a:r>
              <a:rPr lang="en-US" sz="2000" u="sng" dirty="0"/>
              <a:t>Bus </a:t>
            </a:r>
            <a:r>
              <a:rPr lang="en-US" sz="2000" u="sng" dirty="0" smtClean="0"/>
              <a:t>Accident </a:t>
            </a:r>
            <a:r>
              <a:rPr lang="en-US" sz="2000" u="sng" dirty="0"/>
              <a:t>Robinson Road</a:t>
            </a:r>
            <a:r>
              <a:rPr lang="en-US" sz="2000" dirty="0"/>
              <a:t> A serious accident occurred a few weeks ago where a student was struck by a bus as it was leaving the bus parking area at the rear of WHS. The student entered </a:t>
            </a:r>
            <a:r>
              <a:rPr lang="en-US" sz="2000" dirty="0" smtClean="0"/>
              <a:t>the road as </a:t>
            </a:r>
            <a:r>
              <a:rPr lang="en-US" sz="2000" dirty="0"/>
              <a:t>the bus was heading </a:t>
            </a:r>
            <a:r>
              <a:rPr lang="en-US" sz="2000" dirty="0" smtClean="0"/>
              <a:t>south on </a:t>
            </a:r>
            <a:r>
              <a:rPr lang="en-US" sz="2000" dirty="0"/>
              <a:t>Robinson Rd. The driver was not able to see the student due to the parked cars. When the student entered the </a:t>
            </a:r>
            <a:r>
              <a:rPr lang="en-US" sz="2000" dirty="0" smtClean="0"/>
              <a:t>road, </a:t>
            </a:r>
            <a:r>
              <a:rPr lang="en-US" sz="2000" dirty="0"/>
              <a:t>there was not time </a:t>
            </a:r>
            <a:r>
              <a:rPr lang="en-US" sz="2000" dirty="0" smtClean="0"/>
              <a:t>for the driver to </a:t>
            </a:r>
            <a:r>
              <a:rPr lang="en-US" sz="2000" dirty="0"/>
              <a:t>react to the </a:t>
            </a:r>
            <a:r>
              <a:rPr lang="en-US" sz="2000" dirty="0" smtClean="0"/>
              <a:t>situation. The student </a:t>
            </a:r>
            <a:r>
              <a:rPr lang="en-US" sz="2000" dirty="0"/>
              <a:t>was struck by the bus </a:t>
            </a:r>
            <a:r>
              <a:rPr lang="en-US" sz="2000" dirty="0" smtClean="0"/>
              <a:t>passenger side </a:t>
            </a:r>
            <a:r>
              <a:rPr lang="en-US" sz="2000" dirty="0" smtClean="0"/>
              <a:t>mirror, </a:t>
            </a:r>
            <a:r>
              <a:rPr lang="en-US" sz="2000" dirty="0"/>
              <a:t>and received a head laceration. This </a:t>
            </a:r>
            <a:r>
              <a:rPr lang="en-US" sz="2000" dirty="0" smtClean="0"/>
              <a:t>accident could </a:t>
            </a:r>
            <a:r>
              <a:rPr lang="en-US" sz="2000" dirty="0"/>
              <a:t>have been far worse had the student made it further into the road. I met with the </a:t>
            </a:r>
            <a:r>
              <a:rPr lang="en-US" sz="2000" dirty="0" smtClean="0"/>
              <a:t>City </a:t>
            </a:r>
            <a:r>
              <a:rPr lang="en-US" sz="2000" dirty="0"/>
              <a:t>on the following Monday to explore options to improve visibility along this road. We will be installing </a:t>
            </a:r>
            <a:r>
              <a:rPr lang="en-US" sz="2000" dirty="0" smtClean="0"/>
              <a:t>No Parking </a:t>
            </a:r>
            <a:r>
              <a:rPr lang="en-US" sz="2000" dirty="0"/>
              <a:t>signs along </a:t>
            </a:r>
            <a:r>
              <a:rPr lang="en-US" sz="2000" dirty="0" smtClean="0"/>
              <a:t>Robinson, </a:t>
            </a:r>
            <a:r>
              <a:rPr lang="en-US" sz="2000" dirty="0"/>
              <a:t>that will not allow parking during school hours (7:30-4:30</a:t>
            </a:r>
            <a:r>
              <a:rPr lang="en-US" sz="2000" dirty="0" smtClean="0"/>
              <a:t>). </a:t>
            </a:r>
            <a:r>
              <a:rPr lang="en-US" sz="2000" dirty="0"/>
              <a:t>The Safety committee also walked the accident site at our last </a:t>
            </a:r>
            <a:r>
              <a:rPr lang="en-US" sz="2000" dirty="0" smtClean="0"/>
              <a:t>meeting.  </a:t>
            </a:r>
          </a:p>
          <a:p>
            <a:endParaRPr lang="en-US" sz="2000" dirty="0"/>
          </a:p>
          <a:p>
            <a:r>
              <a:rPr lang="en-US" sz="2000" u="sng" dirty="0" smtClean="0"/>
              <a:t>Yale Play System</a:t>
            </a:r>
            <a:r>
              <a:rPr lang="en-US" sz="2000" dirty="0" smtClean="0"/>
              <a:t>  </a:t>
            </a:r>
            <a:r>
              <a:rPr lang="en-US" sz="2000" dirty="0"/>
              <a:t>The new play structure for Yale was received 34 </a:t>
            </a:r>
            <a:r>
              <a:rPr lang="en-US" sz="2000" dirty="0" smtClean="0"/>
              <a:t>days </a:t>
            </a:r>
            <a:r>
              <a:rPr lang="en-US" sz="2000" dirty="0"/>
              <a:t>late, well after school started. To add insult to injury, the installation drawings were dimensionally incorrect. This added an additional few days of </a:t>
            </a:r>
            <a:r>
              <a:rPr lang="en-US" sz="2000" dirty="0" smtClean="0"/>
              <a:t>delay, </a:t>
            </a:r>
            <a:r>
              <a:rPr lang="en-US" sz="2000" dirty="0"/>
              <a:t>as we were well into the assembly when the problem was found.  After discussing the issue with the manufacturer and making field changes to the main poles that are the foundation of the </a:t>
            </a:r>
            <a:r>
              <a:rPr lang="en-US" sz="2000" dirty="0" smtClean="0"/>
              <a:t>system, </a:t>
            </a:r>
            <a:r>
              <a:rPr lang="en-US" sz="2000" dirty="0"/>
              <a:t>we were able to complete the system this last week</a:t>
            </a:r>
            <a:r>
              <a:rPr lang="en-US" sz="2000" dirty="0" smtClean="0"/>
              <a:t>.</a:t>
            </a:r>
            <a:endParaRPr lang="en-US" sz="2000" dirty="0"/>
          </a:p>
        </p:txBody>
      </p:sp>
    </p:spTree>
    <p:extLst>
      <p:ext uri="{BB962C8B-B14F-4D97-AF65-F5344CB8AC3E}">
        <p14:creationId xmlns:p14="http://schemas.microsoft.com/office/powerpoint/2010/main" val="323768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847" y="40454"/>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277383" y="563182"/>
            <a:ext cx="11388642" cy="729430"/>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 name="Rectangle 1"/>
          <p:cNvSpPr/>
          <p:nvPr/>
        </p:nvSpPr>
        <p:spPr>
          <a:xfrm>
            <a:off x="563409" y="1292612"/>
            <a:ext cx="10770832" cy="4093428"/>
          </a:xfrm>
          <a:prstGeom prst="rect">
            <a:avLst/>
          </a:prstGeom>
        </p:spPr>
        <p:txBody>
          <a:bodyPr wrap="square">
            <a:spAutoFit/>
          </a:bodyPr>
          <a:lstStyle/>
          <a:p>
            <a:r>
              <a:rPr lang="en-US" sz="2000" u="sng" dirty="0"/>
              <a:t>Summer Work Winding Down</a:t>
            </a:r>
            <a:r>
              <a:rPr lang="en-US" sz="2000" dirty="0"/>
              <a:t>   With it being a short summer, many of the project scheduled have ebbed into the school year. There are still many items that are in progress that are in the finishing stages. My priority was to complete all safety items and activities that directly support classroom activities. </a:t>
            </a:r>
          </a:p>
          <a:p>
            <a:endParaRPr lang="en-US" sz="2000" u="sng" dirty="0" smtClean="0"/>
          </a:p>
          <a:p>
            <a:r>
              <a:rPr lang="en-US" sz="2000" u="sng" dirty="0" smtClean="0"/>
              <a:t>Yale </a:t>
            </a:r>
            <a:r>
              <a:rPr lang="en-US" sz="2000" u="sng" dirty="0"/>
              <a:t>Water </a:t>
            </a:r>
            <a:r>
              <a:rPr lang="en-US" sz="2000" u="sng" dirty="0" smtClean="0"/>
              <a:t>System</a:t>
            </a:r>
            <a:r>
              <a:rPr lang="en-US" sz="2000" dirty="0" smtClean="0"/>
              <a:t>  </a:t>
            </a:r>
            <a:r>
              <a:rPr lang="en-US" sz="2000" dirty="0"/>
              <a:t>We have </a:t>
            </a:r>
            <a:r>
              <a:rPr lang="en-US" sz="2000" dirty="0" smtClean="0"/>
              <a:t>had at </a:t>
            </a:r>
            <a:r>
              <a:rPr lang="en-US" sz="2000" dirty="0"/>
              <a:t>least 4 incidents over the last 3 </a:t>
            </a:r>
            <a:r>
              <a:rPr lang="en-US" sz="2000" dirty="0" smtClean="0"/>
              <a:t>years, </a:t>
            </a:r>
            <a:r>
              <a:rPr lang="en-US" sz="2000" dirty="0"/>
              <a:t>where the Yale water system has hit the action level for chloroform.  The </a:t>
            </a:r>
            <a:r>
              <a:rPr lang="en-US" sz="2000" dirty="0" smtClean="0"/>
              <a:t>Cowlitz County Department </a:t>
            </a:r>
            <a:r>
              <a:rPr lang="en-US" sz="2000" dirty="0"/>
              <a:t>of </a:t>
            </a:r>
            <a:r>
              <a:rPr lang="en-US" sz="2000" dirty="0" smtClean="0"/>
              <a:t>Health </a:t>
            </a:r>
            <a:r>
              <a:rPr lang="en-US" sz="2000" dirty="0"/>
              <a:t>indicated that the level </a:t>
            </a:r>
            <a:r>
              <a:rPr lang="en-US" sz="2000" dirty="0" smtClean="0"/>
              <a:t>of chloroform at the last </a:t>
            </a:r>
            <a:r>
              <a:rPr lang="en-US" sz="2000" dirty="0"/>
              <a:t>event was still </a:t>
            </a:r>
            <a:r>
              <a:rPr lang="en-US" sz="2000" dirty="0" smtClean="0"/>
              <a:t>safe. Regardless of this, </a:t>
            </a:r>
            <a:r>
              <a:rPr lang="en-US" sz="2000" dirty="0" smtClean="0"/>
              <a:t>I </a:t>
            </a:r>
            <a:r>
              <a:rPr lang="en-US" sz="2000" dirty="0"/>
              <a:t>shifted to bottled water as a precaution until the system was flushed </a:t>
            </a:r>
            <a:r>
              <a:rPr lang="en-US" sz="2000" dirty="0" smtClean="0"/>
              <a:t>and </a:t>
            </a:r>
            <a:r>
              <a:rPr lang="en-US" sz="2000" dirty="0"/>
              <a:t>subsequent testing was </a:t>
            </a:r>
            <a:r>
              <a:rPr lang="en-US" sz="2000" dirty="0" smtClean="0"/>
              <a:t>completed.  </a:t>
            </a:r>
            <a:r>
              <a:rPr lang="en-US" sz="2000" dirty="0"/>
              <a:t>In order to mitigate this issue </a:t>
            </a:r>
            <a:r>
              <a:rPr lang="en-US" sz="2000" dirty="0" smtClean="0"/>
              <a:t>permanently, </a:t>
            </a:r>
            <a:r>
              <a:rPr lang="en-US" sz="2000" dirty="0"/>
              <a:t>I met with Olsen engineering a few weeks ago to design a chlorination system for the Yale water </a:t>
            </a:r>
            <a:r>
              <a:rPr lang="en-US" sz="2000" dirty="0" smtClean="0"/>
              <a:t>supply. I intend </a:t>
            </a:r>
            <a:r>
              <a:rPr lang="en-US" sz="2000" dirty="0"/>
              <a:t>to move forward with this </a:t>
            </a:r>
            <a:r>
              <a:rPr lang="en-US" sz="2000" dirty="0" smtClean="0"/>
              <a:t>activity. </a:t>
            </a:r>
            <a:r>
              <a:rPr lang="en-US" sz="2000" dirty="0"/>
              <a:t>This project includes some minor electrical </a:t>
            </a:r>
            <a:r>
              <a:rPr lang="en-US" sz="2000" dirty="0" smtClean="0"/>
              <a:t>work; </a:t>
            </a:r>
            <a:r>
              <a:rPr lang="en-US" sz="2000" dirty="0"/>
              <a:t>the installation of a “</a:t>
            </a:r>
            <a:r>
              <a:rPr lang="en-US" sz="2000" dirty="0" smtClean="0"/>
              <a:t>doghouse” </a:t>
            </a:r>
            <a:r>
              <a:rPr lang="en-US" sz="2000" dirty="0"/>
              <a:t>over the well </a:t>
            </a:r>
            <a:r>
              <a:rPr lang="en-US" sz="2000" dirty="0" smtClean="0"/>
              <a:t>head, </a:t>
            </a:r>
            <a:r>
              <a:rPr lang="en-US" sz="2000" dirty="0"/>
              <a:t>and the installation of a small storage tank and injection system.   </a:t>
            </a:r>
          </a:p>
        </p:txBody>
      </p:sp>
      <p:sp>
        <p:nvSpPr>
          <p:cNvPr id="6" name="Title 5"/>
          <p:cNvSpPr>
            <a:spLocks noGrp="1"/>
          </p:cNvSpPr>
          <p:nvPr>
            <p:ph type="title"/>
          </p:nvPr>
        </p:nvSpPr>
        <p:spPr>
          <a:xfrm>
            <a:off x="33013" y="144210"/>
            <a:ext cx="10515600" cy="991673"/>
          </a:xfrm>
        </p:spPr>
        <p:txBody>
          <a:bodyPr>
            <a:normAutofit/>
          </a:bodyPr>
          <a:lstStyle/>
          <a:p>
            <a:r>
              <a:rPr lang="en-US" sz="2000" i="1" dirty="0" smtClean="0">
                <a:latin typeface="Calibri" panose="020F0502020204030204" pitchFamily="34" charset="0"/>
                <a:ea typeface="Calibri" panose="020F0502020204030204" pitchFamily="34" charset="0"/>
                <a:cs typeface="Times New Roman" panose="02020603050405020304" pitchFamily="18" charset="0"/>
              </a:rPr>
              <a:t>(Continued) </a:t>
            </a:r>
            <a:endParaRPr lang="en-US" sz="2000" dirty="0"/>
          </a:p>
        </p:txBody>
      </p:sp>
    </p:spTree>
    <p:extLst>
      <p:ext uri="{BB962C8B-B14F-4D97-AF65-F5344CB8AC3E}">
        <p14:creationId xmlns:p14="http://schemas.microsoft.com/office/powerpoint/2010/main" val="235257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847" y="40454"/>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277383" y="563182"/>
            <a:ext cx="11388642" cy="729430"/>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 name="Rectangle 1"/>
          <p:cNvSpPr/>
          <p:nvPr/>
        </p:nvSpPr>
        <p:spPr>
          <a:xfrm>
            <a:off x="277383" y="1919570"/>
            <a:ext cx="10770832" cy="2640723"/>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5"/>
          <p:cNvSpPr>
            <a:spLocks noGrp="1"/>
          </p:cNvSpPr>
          <p:nvPr>
            <p:ph type="title"/>
          </p:nvPr>
        </p:nvSpPr>
        <p:spPr>
          <a:xfrm>
            <a:off x="33013" y="144210"/>
            <a:ext cx="10515600" cy="991673"/>
          </a:xfrm>
        </p:spPr>
        <p:txBody>
          <a:bodyPr>
            <a:normAutofit/>
          </a:bodyPr>
          <a:lstStyle/>
          <a:p>
            <a:r>
              <a:rPr lang="en-US" sz="2000" i="1" dirty="0" smtClean="0">
                <a:latin typeface="Calibri" panose="020F0502020204030204" pitchFamily="34" charset="0"/>
                <a:ea typeface="Calibri" panose="020F0502020204030204" pitchFamily="34" charset="0"/>
                <a:cs typeface="Times New Roman" panose="02020603050405020304" pitchFamily="18" charset="0"/>
              </a:rPr>
              <a:t>(Continued) </a:t>
            </a:r>
            <a:endParaRPr lang="en-US" sz="2000" dirty="0"/>
          </a:p>
        </p:txBody>
      </p:sp>
      <p:sp>
        <p:nvSpPr>
          <p:cNvPr id="3" name="Rectangle 2"/>
          <p:cNvSpPr/>
          <p:nvPr/>
        </p:nvSpPr>
        <p:spPr>
          <a:xfrm>
            <a:off x="519691" y="1381098"/>
            <a:ext cx="10904025" cy="2554545"/>
          </a:xfrm>
          <a:prstGeom prst="rect">
            <a:avLst/>
          </a:prstGeom>
        </p:spPr>
        <p:txBody>
          <a:bodyPr wrap="square">
            <a:spAutoFit/>
          </a:bodyPr>
          <a:lstStyle/>
          <a:p>
            <a:r>
              <a:rPr lang="en-US" sz="2000" u="sng" dirty="0"/>
              <a:t>Plumbing Clog WMS</a:t>
            </a:r>
            <a:r>
              <a:rPr lang="en-US" sz="2000" dirty="0"/>
              <a:t> </a:t>
            </a:r>
            <a:r>
              <a:rPr lang="en-US" sz="2000" dirty="0" smtClean="0"/>
              <a:t>The </a:t>
            </a:r>
            <a:r>
              <a:rPr lang="en-US" sz="2000" dirty="0"/>
              <a:t>WMS plumbing </a:t>
            </a:r>
            <a:r>
              <a:rPr lang="en-US" sz="2000" dirty="0"/>
              <a:t>system that supports the east end of the Yellow Hall </a:t>
            </a:r>
            <a:r>
              <a:rPr lang="en-US" sz="2000" dirty="0" smtClean="0"/>
              <a:t>and that </a:t>
            </a:r>
            <a:r>
              <a:rPr lang="en-US" sz="2000" dirty="0"/>
              <a:t>services the </a:t>
            </a:r>
            <a:r>
              <a:rPr lang="en-US" sz="2000" dirty="0" smtClean="0"/>
              <a:t>kitchen, </a:t>
            </a:r>
            <a:r>
              <a:rPr lang="en-US" sz="2000" dirty="0"/>
              <a:t>restrooms and </a:t>
            </a:r>
            <a:r>
              <a:rPr lang="en-US" sz="2000" dirty="0" smtClean="0"/>
              <a:t>all </a:t>
            </a:r>
            <a:r>
              <a:rPr lang="en-US" sz="2000" dirty="0" smtClean="0"/>
              <a:t>areas west, </a:t>
            </a:r>
            <a:r>
              <a:rPr lang="en-US" sz="2000" dirty="0" smtClean="0"/>
              <a:t>including the </a:t>
            </a:r>
            <a:r>
              <a:rPr lang="en-US" sz="2000" dirty="0"/>
              <a:t>District </a:t>
            </a:r>
            <a:r>
              <a:rPr lang="en-US" sz="2000" dirty="0" smtClean="0"/>
              <a:t>office, </a:t>
            </a:r>
            <a:r>
              <a:rPr lang="en-US" sz="2000" dirty="0"/>
              <a:t>clogged 100% on </a:t>
            </a:r>
            <a:r>
              <a:rPr lang="en-US" sz="2000" dirty="0" smtClean="0"/>
              <a:t>a Friday </a:t>
            </a:r>
            <a:r>
              <a:rPr lang="en-US" sz="2000" dirty="0" smtClean="0"/>
              <a:t>afternoon. </a:t>
            </a:r>
            <a:r>
              <a:rPr lang="en-US" sz="2000" dirty="0"/>
              <a:t>The source of the clog was a tree root that had entered the pipe through a hole in the bottom of the original 6 inch concrete </a:t>
            </a:r>
            <a:r>
              <a:rPr lang="en-US" sz="2000" dirty="0" smtClean="0"/>
              <a:t>pipe, </a:t>
            </a:r>
            <a:r>
              <a:rPr lang="en-US" sz="2000" dirty="0"/>
              <a:t>that leads to the main </a:t>
            </a:r>
            <a:r>
              <a:rPr lang="en-US" sz="2000" dirty="0" smtClean="0"/>
              <a:t>City </a:t>
            </a:r>
            <a:r>
              <a:rPr lang="en-US" sz="2000" dirty="0"/>
              <a:t>sewer on Second </a:t>
            </a:r>
            <a:r>
              <a:rPr lang="en-US" sz="2000" dirty="0" smtClean="0"/>
              <a:t>Street</a:t>
            </a:r>
            <a:r>
              <a:rPr lang="en-US" sz="2000" dirty="0"/>
              <a:t>. Multiple attempts to clear the obstruction with a jet system and snake had no effect. Repair required excavation of the island area directly outside the District </a:t>
            </a:r>
            <a:r>
              <a:rPr lang="en-US" sz="2000" dirty="0" smtClean="0"/>
              <a:t>Office, </a:t>
            </a:r>
            <a:r>
              <a:rPr lang="en-US" sz="2000" dirty="0"/>
              <a:t>and part of the curbing and blacktop. I was able to secure an excavator on </a:t>
            </a:r>
            <a:r>
              <a:rPr lang="en-US" sz="2000" dirty="0" smtClean="0"/>
              <a:t>Saturday, to </a:t>
            </a:r>
            <a:r>
              <a:rPr lang="en-US" sz="2000" dirty="0"/>
              <a:t>dig up the </a:t>
            </a:r>
            <a:r>
              <a:rPr lang="en-US" sz="2000" dirty="0" smtClean="0"/>
              <a:t>site </a:t>
            </a:r>
            <a:r>
              <a:rPr lang="en-US" sz="2000" dirty="0"/>
              <a:t>and make repairs the same day. School operations were unaffected. </a:t>
            </a:r>
          </a:p>
        </p:txBody>
      </p:sp>
    </p:spTree>
    <p:extLst>
      <p:ext uri="{BB962C8B-B14F-4D97-AF65-F5344CB8AC3E}">
        <p14:creationId xmlns:p14="http://schemas.microsoft.com/office/powerpoint/2010/main" val="1353645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440" y="313610"/>
            <a:ext cx="10515600" cy="626548"/>
          </a:xfrm>
        </p:spPr>
        <p:txBody>
          <a:bodyPr>
            <a:normAutofit/>
          </a:bodyPr>
          <a:lstStyle/>
          <a:p>
            <a:r>
              <a:rPr lang="en-US" sz="2800" b="1" dirty="0" smtClean="0"/>
              <a:t>FACILITY CHARTS – </a:t>
            </a:r>
            <a:r>
              <a:rPr lang="en-US" sz="2400" i="1" dirty="0" smtClean="0"/>
              <a:t>POWER COST AND WORK ORDER STATUS</a:t>
            </a:r>
            <a:endParaRPr lang="en-US" sz="2400" i="1" dirty="0"/>
          </a:p>
        </p:txBody>
      </p:sp>
      <p:pic>
        <p:nvPicPr>
          <p:cNvPr id="5" name="Picture 4"/>
          <p:cNvPicPr>
            <a:picLocks noChangeAspect="1"/>
          </p:cNvPicPr>
          <p:nvPr/>
        </p:nvPicPr>
        <p:blipFill>
          <a:blip r:embed="rId2"/>
          <a:stretch>
            <a:fillRect/>
          </a:stretch>
        </p:blipFill>
        <p:spPr>
          <a:xfrm>
            <a:off x="211882" y="1033900"/>
            <a:ext cx="5778869" cy="4200232"/>
          </a:xfrm>
          <a:prstGeom prst="rect">
            <a:avLst/>
          </a:prstGeom>
        </p:spPr>
      </p:pic>
      <p:pic>
        <p:nvPicPr>
          <p:cNvPr id="6" name="Picture 5"/>
          <p:cNvPicPr>
            <a:picLocks noChangeAspect="1"/>
          </p:cNvPicPr>
          <p:nvPr/>
        </p:nvPicPr>
        <p:blipFill>
          <a:blip r:embed="rId3"/>
          <a:stretch>
            <a:fillRect/>
          </a:stretch>
        </p:blipFill>
        <p:spPr>
          <a:xfrm>
            <a:off x="6109023" y="1033900"/>
            <a:ext cx="5559236" cy="4200232"/>
          </a:xfrm>
          <a:prstGeom prst="rect">
            <a:avLst/>
          </a:prstGeom>
        </p:spPr>
      </p:pic>
    </p:spTree>
    <p:extLst>
      <p:ext uri="{BB962C8B-B14F-4D97-AF65-F5344CB8AC3E}">
        <p14:creationId xmlns:p14="http://schemas.microsoft.com/office/powerpoint/2010/main" val="4078936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798" y="557915"/>
            <a:ext cx="10515600" cy="626548"/>
          </a:xfrm>
        </p:spPr>
        <p:txBody>
          <a:bodyPr>
            <a:noAutofit/>
          </a:bodyPr>
          <a:lstStyle/>
          <a:p>
            <a:r>
              <a:rPr lang="en-US" sz="2400" b="1" dirty="0" smtClean="0"/>
              <a:t>FACILITY CHARTS – </a:t>
            </a:r>
            <a:br>
              <a:rPr lang="en-US" sz="2400" b="1" dirty="0" smtClean="0"/>
            </a:br>
            <a:r>
              <a:rPr lang="en-US" sz="2400" b="1" dirty="0" smtClean="0"/>
              <a:t>WATER USAGE</a:t>
            </a:r>
            <a:br>
              <a:rPr lang="en-US" sz="2400" b="1" dirty="0" smtClean="0"/>
            </a:br>
            <a:r>
              <a:rPr lang="en-US" sz="2400" i="1" dirty="0" smtClean="0"/>
              <a:t>WHS, WIS, WMS, WPS</a:t>
            </a:r>
            <a:endParaRPr lang="en-US" sz="2400" i="1" dirty="0"/>
          </a:p>
        </p:txBody>
      </p:sp>
      <p:sp>
        <p:nvSpPr>
          <p:cNvPr id="3" name="TextBox 2"/>
          <p:cNvSpPr txBox="1"/>
          <p:nvPr/>
        </p:nvSpPr>
        <p:spPr>
          <a:xfrm>
            <a:off x="8369682" y="402350"/>
            <a:ext cx="3216650" cy="1077218"/>
          </a:xfrm>
          <a:prstGeom prst="rect">
            <a:avLst/>
          </a:prstGeom>
          <a:noFill/>
          <a:ln>
            <a:solidFill>
              <a:schemeClr val="bg1">
                <a:lumMod val="65000"/>
              </a:schemeClr>
            </a:solidFill>
          </a:ln>
        </p:spPr>
        <p:txBody>
          <a:bodyPr wrap="none" rtlCol="0">
            <a:spAutoFit/>
          </a:bodyPr>
          <a:lstStyle/>
          <a:p>
            <a:pPr algn="ctr"/>
            <a:r>
              <a:rPr lang="en-US" sz="1600" i="1" u="sng" dirty="0" smtClean="0"/>
              <a:t>Note</a:t>
            </a:r>
          </a:p>
          <a:p>
            <a:r>
              <a:rPr lang="en-US" sz="1600" i="1" dirty="0" smtClean="0"/>
              <a:t>Water charts are updated every two</a:t>
            </a:r>
          </a:p>
          <a:p>
            <a:r>
              <a:rPr lang="en-US" sz="1600" i="1" dirty="0"/>
              <a:t>m</a:t>
            </a:r>
            <a:r>
              <a:rPr lang="en-US" sz="1600" i="1" dirty="0" smtClean="0"/>
              <a:t>onths</a:t>
            </a:r>
            <a:r>
              <a:rPr lang="en-US" sz="1600" i="1" dirty="0"/>
              <a:t>.</a:t>
            </a:r>
            <a:r>
              <a:rPr lang="en-US" sz="1600" i="1" dirty="0" smtClean="0"/>
              <a:t> Next update to these charts</a:t>
            </a:r>
          </a:p>
          <a:p>
            <a:r>
              <a:rPr lang="en-US" sz="1600" i="1" dirty="0" smtClean="0"/>
              <a:t>in November 2018.</a:t>
            </a:r>
            <a:endParaRPr lang="en-US" sz="1600" i="1" dirty="0"/>
          </a:p>
        </p:txBody>
      </p:sp>
      <p:sp>
        <p:nvSpPr>
          <p:cNvPr id="13" name="TextBox 12"/>
          <p:cNvSpPr txBox="1"/>
          <p:nvPr/>
        </p:nvSpPr>
        <p:spPr>
          <a:xfrm flipH="1">
            <a:off x="3871225" y="3891935"/>
            <a:ext cx="4170025" cy="1815882"/>
          </a:xfrm>
          <a:prstGeom prst="rect">
            <a:avLst/>
          </a:prstGeom>
          <a:noFill/>
        </p:spPr>
        <p:txBody>
          <a:bodyPr wrap="square" rtlCol="0">
            <a:spAutoFit/>
          </a:bodyPr>
          <a:lstStyle/>
          <a:p>
            <a:pPr algn="ctr"/>
            <a:r>
              <a:rPr lang="en-US" sz="1600" i="1" dirty="0" smtClean="0"/>
              <a:t>The WMS chart has been reconfigured to include the following 7 meters: 755 Park high and low flow, BO and Team High, PIT house, bus barn, athletic field and DO. All of these meters are totaled on the WMS graph, but each data point is recorded separately to aid in identifying leaks. </a:t>
            </a:r>
            <a:endParaRPr lang="en-US" sz="1600" i="1" dirty="0"/>
          </a:p>
        </p:txBody>
      </p:sp>
      <p:pic>
        <p:nvPicPr>
          <p:cNvPr id="20" name="Picture 19"/>
          <p:cNvPicPr>
            <a:picLocks noChangeAspect="1"/>
          </p:cNvPicPr>
          <p:nvPr/>
        </p:nvPicPr>
        <p:blipFill>
          <a:blip r:embed="rId2"/>
          <a:stretch>
            <a:fillRect/>
          </a:stretch>
        </p:blipFill>
        <p:spPr>
          <a:xfrm>
            <a:off x="360403" y="1636927"/>
            <a:ext cx="3182388" cy="2386791"/>
          </a:xfrm>
          <a:prstGeom prst="rect">
            <a:avLst/>
          </a:prstGeom>
        </p:spPr>
      </p:pic>
      <p:pic>
        <p:nvPicPr>
          <p:cNvPr id="22" name="Picture 21"/>
          <p:cNvPicPr>
            <a:picLocks noChangeAspect="1"/>
          </p:cNvPicPr>
          <p:nvPr/>
        </p:nvPicPr>
        <p:blipFill>
          <a:blip r:embed="rId3"/>
          <a:stretch>
            <a:fillRect/>
          </a:stretch>
        </p:blipFill>
        <p:spPr>
          <a:xfrm>
            <a:off x="360403" y="4338436"/>
            <a:ext cx="3182388" cy="2243522"/>
          </a:xfrm>
          <a:prstGeom prst="rect">
            <a:avLst/>
          </a:prstGeom>
        </p:spPr>
      </p:pic>
      <p:pic>
        <p:nvPicPr>
          <p:cNvPr id="23" name="Picture 22"/>
          <p:cNvPicPr>
            <a:picLocks noChangeAspect="1"/>
          </p:cNvPicPr>
          <p:nvPr/>
        </p:nvPicPr>
        <p:blipFill>
          <a:blip r:embed="rId4"/>
          <a:stretch>
            <a:fillRect/>
          </a:stretch>
        </p:blipFill>
        <p:spPr>
          <a:xfrm>
            <a:off x="4138572" y="895359"/>
            <a:ext cx="3635329" cy="2490617"/>
          </a:xfrm>
          <a:prstGeom prst="rect">
            <a:avLst/>
          </a:prstGeom>
        </p:spPr>
      </p:pic>
      <p:pic>
        <p:nvPicPr>
          <p:cNvPr id="24" name="Picture 23"/>
          <p:cNvPicPr>
            <a:picLocks noChangeAspect="1"/>
          </p:cNvPicPr>
          <p:nvPr/>
        </p:nvPicPr>
        <p:blipFill>
          <a:blip r:embed="rId5"/>
          <a:stretch>
            <a:fillRect/>
          </a:stretch>
        </p:blipFill>
        <p:spPr>
          <a:xfrm>
            <a:off x="8369686" y="1636927"/>
            <a:ext cx="3350088" cy="2386791"/>
          </a:xfrm>
          <a:prstGeom prst="rect">
            <a:avLst/>
          </a:prstGeom>
        </p:spPr>
      </p:pic>
      <p:pic>
        <p:nvPicPr>
          <p:cNvPr id="26" name="Picture 25"/>
          <p:cNvPicPr>
            <a:picLocks noChangeAspect="1"/>
          </p:cNvPicPr>
          <p:nvPr/>
        </p:nvPicPr>
        <p:blipFill>
          <a:blip r:embed="rId6"/>
          <a:stretch>
            <a:fillRect/>
          </a:stretch>
        </p:blipFill>
        <p:spPr>
          <a:xfrm>
            <a:off x="8369685" y="4338436"/>
            <a:ext cx="3350089" cy="2243521"/>
          </a:xfrm>
          <a:prstGeom prst="rect">
            <a:avLst/>
          </a:prstGeom>
        </p:spPr>
      </p:pic>
    </p:spTree>
    <p:extLst>
      <p:ext uri="{BB962C8B-B14F-4D97-AF65-F5344CB8AC3E}">
        <p14:creationId xmlns:p14="http://schemas.microsoft.com/office/powerpoint/2010/main" val="1695958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17000" b="-17000"/>
          </a:stretch>
        </a:blipFill>
        <a:effectLst/>
      </p:bgPr>
    </p:bg>
    <p:spTree>
      <p:nvGrpSpPr>
        <p:cNvPr id="1" name=""/>
        <p:cNvGrpSpPr/>
        <p:nvPr/>
      </p:nvGrpSpPr>
      <p:grpSpPr>
        <a:xfrm>
          <a:off x="0" y="0"/>
          <a:ext cx="0" cy="0"/>
          <a:chOff x="0" y="0"/>
          <a:chExt cx="0" cy="0"/>
        </a:xfrm>
      </p:grpSpPr>
      <p:sp>
        <p:nvSpPr>
          <p:cNvPr id="4" name="TextBox 3"/>
          <p:cNvSpPr txBox="1"/>
          <p:nvPr/>
        </p:nvSpPr>
        <p:spPr>
          <a:xfrm>
            <a:off x="681463" y="1080263"/>
            <a:ext cx="10615756" cy="5139869"/>
          </a:xfrm>
          <a:prstGeom prst="rect">
            <a:avLst/>
          </a:prstGeom>
          <a:noFill/>
        </p:spPr>
        <p:txBody>
          <a:bodyPr wrap="square" rtlCol="0">
            <a:spAutoFit/>
          </a:bodyPr>
          <a:lstStyle/>
          <a:p>
            <a:endParaRPr lang="en-US" sz="2000" dirty="0"/>
          </a:p>
          <a:p>
            <a:r>
              <a:rPr lang="en-US" u="sng" dirty="0" smtClean="0"/>
              <a:t>Accidents for the Month </a:t>
            </a:r>
          </a:p>
          <a:p>
            <a:pPr marL="285750" indent="-285750">
              <a:buFont typeface="Arial" panose="020B0604020202020204" pitchFamily="34" charset="0"/>
              <a:buChar char="•"/>
            </a:pPr>
            <a:r>
              <a:rPr lang="en-US" dirty="0" smtClean="0"/>
              <a:t>There were 27 accident/incidents for the </a:t>
            </a:r>
            <a:r>
              <a:rPr lang="en-US" dirty="0" smtClean="0"/>
              <a:t>month; </a:t>
            </a:r>
            <a:r>
              <a:rPr lang="en-US" dirty="0" smtClean="0"/>
              <a:t>13 students and 14 staff.   </a:t>
            </a:r>
          </a:p>
          <a:p>
            <a:r>
              <a:rPr lang="en-US" dirty="0" smtClean="0"/>
              <a:t>   </a:t>
            </a:r>
            <a:endParaRPr lang="en-US" u="sng" dirty="0" smtClean="0"/>
          </a:p>
          <a:p>
            <a:r>
              <a:rPr lang="en-US" u="sng" dirty="0" smtClean="0"/>
              <a:t>Staff Accidents/Incidents</a:t>
            </a:r>
          </a:p>
          <a:p>
            <a:pPr marL="342900" indent="-342900">
              <a:buFont typeface="Arial" panose="020B0604020202020204" pitchFamily="34" charset="0"/>
              <a:buChar char="•"/>
            </a:pPr>
            <a:r>
              <a:rPr lang="en-US" dirty="0" smtClean="0"/>
              <a:t>All 14 staff incidents were the result of student </a:t>
            </a:r>
            <a:r>
              <a:rPr lang="en-US" dirty="0" smtClean="0"/>
              <a:t>behavior; </a:t>
            </a:r>
            <a:r>
              <a:rPr lang="en-US" dirty="0" smtClean="0"/>
              <a:t>1 at WIS and 13 at WPS. Most injuries were the result of biting, kicking, punching or throwing of objects.</a:t>
            </a:r>
          </a:p>
          <a:p>
            <a:pPr marL="342900" indent="-342900">
              <a:buFont typeface="Arial" panose="020B0604020202020204" pitchFamily="34" charset="0"/>
              <a:buChar char="•"/>
            </a:pPr>
            <a:endParaRPr lang="en-US" dirty="0"/>
          </a:p>
          <a:p>
            <a:r>
              <a:rPr lang="en-US" u="sng" dirty="0" smtClean="0"/>
              <a:t>Student Accidents/Injuries </a:t>
            </a:r>
            <a:endParaRPr lang="en-US" u="sng" dirty="0"/>
          </a:p>
          <a:p>
            <a:pPr marL="342900" indent="-342900">
              <a:buFont typeface="Arial" panose="020B0604020202020204" pitchFamily="34" charset="0"/>
              <a:buChar char="•"/>
            </a:pPr>
            <a:r>
              <a:rPr lang="en-US" dirty="0"/>
              <a:t>WPS – Student broke arm in fall from play </a:t>
            </a:r>
            <a:r>
              <a:rPr lang="en-US" dirty="0" smtClean="0"/>
              <a:t>equipment. </a:t>
            </a:r>
            <a:endParaRPr lang="en-US" dirty="0"/>
          </a:p>
          <a:p>
            <a:pPr marL="342900" indent="-342900">
              <a:buFont typeface="Arial" panose="020B0604020202020204" pitchFamily="34" charset="0"/>
              <a:buChar char="•"/>
            </a:pPr>
            <a:r>
              <a:rPr lang="en-US" dirty="0" smtClean="0"/>
              <a:t>WIS – Student choked on potato </a:t>
            </a:r>
            <a:r>
              <a:rPr lang="en-US" dirty="0" smtClean="0"/>
              <a:t>chip.</a:t>
            </a:r>
            <a:endParaRPr lang="en-US" dirty="0" smtClean="0"/>
          </a:p>
          <a:p>
            <a:pPr marL="342900" indent="-342900">
              <a:buFont typeface="Arial" panose="020B0604020202020204" pitchFamily="34" charset="0"/>
              <a:buChar char="•"/>
            </a:pPr>
            <a:r>
              <a:rPr lang="en-US" dirty="0"/>
              <a:t>WIS – Student ran into </a:t>
            </a:r>
            <a:r>
              <a:rPr lang="en-US" dirty="0" smtClean="0"/>
              <a:t>tree; </a:t>
            </a:r>
            <a:r>
              <a:rPr lang="en-US" dirty="0"/>
              <a:t>head </a:t>
            </a:r>
            <a:r>
              <a:rPr lang="en-US" dirty="0" smtClean="0"/>
              <a:t>laceration. </a:t>
            </a:r>
            <a:endParaRPr lang="en-US" dirty="0"/>
          </a:p>
          <a:p>
            <a:pPr marL="342900" indent="-342900">
              <a:buFont typeface="Arial" panose="020B0604020202020204" pitchFamily="34" charset="0"/>
              <a:buChar char="•"/>
            </a:pPr>
            <a:r>
              <a:rPr lang="en-US" dirty="0" smtClean="0"/>
              <a:t>WHS - Students involved in </a:t>
            </a:r>
            <a:r>
              <a:rPr lang="en-US" dirty="0" smtClean="0"/>
              <a:t>fight; </a:t>
            </a:r>
            <a:r>
              <a:rPr lang="en-US" dirty="0" smtClean="0"/>
              <a:t>minor bruising and tenderness (2</a:t>
            </a:r>
            <a:r>
              <a:rPr lang="en-US" dirty="0" smtClean="0"/>
              <a:t>).</a:t>
            </a:r>
            <a:endParaRPr lang="en-US" dirty="0" smtClean="0"/>
          </a:p>
          <a:p>
            <a:pPr marL="342900" indent="-342900">
              <a:buFont typeface="Arial" panose="020B0604020202020204" pitchFamily="34" charset="0"/>
              <a:buChar char="•"/>
            </a:pPr>
            <a:r>
              <a:rPr lang="en-US" dirty="0" smtClean="0"/>
              <a:t>WHS - Students received minor </a:t>
            </a:r>
            <a:r>
              <a:rPr lang="en-US" dirty="0" smtClean="0"/>
              <a:t>sprains; </a:t>
            </a:r>
            <a:r>
              <a:rPr lang="en-US" dirty="0" smtClean="0"/>
              <a:t>bruises (5</a:t>
            </a:r>
            <a:r>
              <a:rPr lang="en-US" dirty="0" smtClean="0"/>
              <a:t>).</a:t>
            </a:r>
            <a:endParaRPr lang="en-US" dirty="0" smtClean="0"/>
          </a:p>
          <a:p>
            <a:pPr marL="342900" indent="-342900">
              <a:buFont typeface="Arial" panose="020B0604020202020204" pitchFamily="34" charset="0"/>
              <a:buChar char="•"/>
            </a:pPr>
            <a:r>
              <a:rPr lang="en-US" dirty="0" smtClean="0"/>
              <a:t>WHS – Student lacerated finger while cutting a </a:t>
            </a:r>
            <a:r>
              <a:rPr lang="en-US" dirty="0" smtClean="0"/>
              <a:t>potato.</a:t>
            </a:r>
            <a:endParaRPr lang="en-US" dirty="0" smtClean="0"/>
          </a:p>
          <a:p>
            <a:pPr marL="342900" indent="-342900">
              <a:buFont typeface="Arial" panose="020B0604020202020204" pitchFamily="34" charset="0"/>
              <a:buChar char="•"/>
            </a:pPr>
            <a:r>
              <a:rPr lang="en-US" dirty="0" smtClean="0"/>
              <a:t>WHS – Student had racing heart after consuming energy drink and taking medication. </a:t>
            </a:r>
            <a:endParaRPr lang="en-US" dirty="0"/>
          </a:p>
          <a:p>
            <a:pPr marL="342900" indent="-342900">
              <a:buFont typeface="Arial" panose="020B0604020202020204" pitchFamily="34" charset="0"/>
              <a:buChar char="•"/>
            </a:pPr>
            <a:r>
              <a:rPr lang="en-US" dirty="0" smtClean="0"/>
              <a:t>WHS - Student injured arm while manipulating </a:t>
            </a:r>
            <a:r>
              <a:rPr lang="en-US" dirty="0" smtClean="0"/>
              <a:t>wheelchair.   </a:t>
            </a:r>
            <a:endParaRPr lang="en-US" dirty="0" smtClean="0"/>
          </a:p>
          <a:p>
            <a:endParaRPr lang="en-US" sz="2000" dirty="0"/>
          </a:p>
        </p:txBody>
      </p:sp>
      <p:sp>
        <p:nvSpPr>
          <p:cNvPr id="5" name="TextBox 4"/>
          <p:cNvSpPr txBox="1"/>
          <p:nvPr/>
        </p:nvSpPr>
        <p:spPr>
          <a:xfrm>
            <a:off x="312109" y="467672"/>
            <a:ext cx="2549609" cy="523220"/>
          </a:xfrm>
          <a:prstGeom prst="rect">
            <a:avLst/>
          </a:prstGeom>
          <a:noFill/>
        </p:spPr>
        <p:txBody>
          <a:bodyPr wrap="none" rtlCol="0">
            <a:spAutoFit/>
          </a:bodyPr>
          <a:lstStyle/>
          <a:p>
            <a:r>
              <a:rPr lang="en-US" sz="2800" i="1" dirty="0" smtClean="0"/>
              <a:t>SAFETY  CHARTS</a:t>
            </a:r>
            <a:endParaRPr lang="en-US" sz="2800" i="1" dirty="0"/>
          </a:p>
        </p:txBody>
      </p:sp>
    </p:spTree>
    <p:extLst>
      <p:ext uri="{BB962C8B-B14F-4D97-AF65-F5344CB8AC3E}">
        <p14:creationId xmlns:p14="http://schemas.microsoft.com/office/powerpoint/2010/main" val="751604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17000" b="-17000"/>
          </a:stretch>
        </a:blipFill>
        <a:effectLst/>
      </p:bgPr>
    </p:bg>
    <p:spTree>
      <p:nvGrpSpPr>
        <p:cNvPr id="1" name=""/>
        <p:cNvGrpSpPr/>
        <p:nvPr/>
      </p:nvGrpSpPr>
      <p:grpSpPr>
        <a:xfrm>
          <a:off x="0" y="0"/>
          <a:ext cx="0" cy="0"/>
          <a:chOff x="0" y="0"/>
          <a:chExt cx="0" cy="0"/>
        </a:xfrm>
      </p:grpSpPr>
      <p:sp>
        <p:nvSpPr>
          <p:cNvPr id="5" name="TextBox 4"/>
          <p:cNvSpPr txBox="1"/>
          <p:nvPr/>
        </p:nvSpPr>
        <p:spPr>
          <a:xfrm>
            <a:off x="144683" y="184475"/>
            <a:ext cx="2549609" cy="523220"/>
          </a:xfrm>
          <a:prstGeom prst="rect">
            <a:avLst/>
          </a:prstGeom>
          <a:noFill/>
        </p:spPr>
        <p:txBody>
          <a:bodyPr wrap="none" rtlCol="0">
            <a:spAutoFit/>
          </a:bodyPr>
          <a:lstStyle/>
          <a:p>
            <a:r>
              <a:rPr lang="en-US" sz="2800" i="1" dirty="0" smtClean="0"/>
              <a:t>SAFETY  CHARTS</a:t>
            </a:r>
            <a:endParaRPr lang="en-US" sz="2800" i="1" dirty="0"/>
          </a:p>
        </p:txBody>
      </p:sp>
      <p:pic>
        <p:nvPicPr>
          <p:cNvPr id="2" name="Picture 1"/>
          <p:cNvPicPr>
            <a:picLocks noChangeAspect="1"/>
          </p:cNvPicPr>
          <p:nvPr/>
        </p:nvPicPr>
        <p:blipFill>
          <a:blip r:embed="rId3"/>
          <a:stretch>
            <a:fillRect/>
          </a:stretch>
        </p:blipFill>
        <p:spPr>
          <a:xfrm>
            <a:off x="1250801" y="990892"/>
            <a:ext cx="4211374" cy="2649608"/>
          </a:xfrm>
          <a:prstGeom prst="rect">
            <a:avLst/>
          </a:prstGeom>
        </p:spPr>
      </p:pic>
      <p:pic>
        <p:nvPicPr>
          <p:cNvPr id="3" name="Picture 2"/>
          <p:cNvPicPr>
            <a:picLocks noChangeAspect="1"/>
          </p:cNvPicPr>
          <p:nvPr/>
        </p:nvPicPr>
        <p:blipFill>
          <a:blip r:embed="rId4"/>
          <a:stretch>
            <a:fillRect/>
          </a:stretch>
        </p:blipFill>
        <p:spPr>
          <a:xfrm>
            <a:off x="5734163" y="990892"/>
            <a:ext cx="4535817" cy="2652531"/>
          </a:xfrm>
          <a:prstGeom prst="rect">
            <a:avLst/>
          </a:prstGeom>
        </p:spPr>
      </p:pic>
      <p:pic>
        <p:nvPicPr>
          <p:cNvPr id="9" name="Picture 8"/>
          <p:cNvPicPr>
            <a:picLocks noChangeAspect="1"/>
          </p:cNvPicPr>
          <p:nvPr/>
        </p:nvPicPr>
        <p:blipFill>
          <a:blip r:embed="rId5"/>
          <a:stretch>
            <a:fillRect/>
          </a:stretch>
        </p:blipFill>
        <p:spPr>
          <a:xfrm>
            <a:off x="1250801" y="3863661"/>
            <a:ext cx="4211374" cy="2809545"/>
          </a:xfrm>
          <a:prstGeom prst="rect">
            <a:avLst/>
          </a:prstGeom>
        </p:spPr>
      </p:pic>
      <p:pic>
        <p:nvPicPr>
          <p:cNvPr id="11" name="Picture 10"/>
          <p:cNvPicPr>
            <a:picLocks noChangeAspect="1"/>
          </p:cNvPicPr>
          <p:nvPr/>
        </p:nvPicPr>
        <p:blipFill>
          <a:blip r:embed="rId6"/>
          <a:stretch>
            <a:fillRect/>
          </a:stretch>
        </p:blipFill>
        <p:spPr>
          <a:xfrm>
            <a:off x="5734164" y="3863662"/>
            <a:ext cx="4535817" cy="2807594"/>
          </a:xfrm>
          <a:prstGeom prst="rect">
            <a:avLst/>
          </a:prstGeom>
        </p:spPr>
      </p:pic>
    </p:spTree>
    <p:extLst>
      <p:ext uri="{BB962C8B-B14F-4D97-AF65-F5344CB8AC3E}">
        <p14:creationId xmlns:p14="http://schemas.microsoft.com/office/powerpoint/2010/main" val="3193311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54605</TotalTime>
  <Words>861</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Woodland Public Schools</vt:lpstr>
      <vt:lpstr>PowerPoint Presentation</vt:lpstr>
      <vt:lpstr>(Continued) </vt:lpstr>
      <vt:lpstr>(Continued) </vt:lpstr>
      <vt:lpstr>FACILITY CHARTS – POWER COST AND WORK ORDER STATUS</vt:lpstr>
      <vt:lpstr>FACILITY CHARTS –  WATER USAGE WHS, WIS, WMS, WPS</vt:lpstr>
      <vt:lpstr>PowerPoint Presentation</vt:lpstr>
      <vt:lpstr>PowerPoint Presentation</vt:lpstr>
    </vt:vector>
  </TitlesOfParts>
  <Company>Woodland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Steen, Tegan</cp:lastModifiedBy>
  <cp:revision>351</cp:revision>
  <cp:lastPrinted>2018-09-25T00:06:09Z</cp:lastPrinted>
  <dcterms:created xsi:type="dcterms:W3CDTF">2016-04-19T23:51:26Z</dcterms:created>
  <dcterms:modified xsi:type="dcterms:W3CDTF">2018-10-17T16:57:57Z</dcterms:modified>
</cp:coreProperties>
</file>